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RobotoMono-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RobotoMono-italic.fntdata"/><Relationship Id="rId23" Type="http://schemas.openxmlformats.org/officeDocument/2006/relationships/slide" Target="slides/slide18.xml"/><Relationship Id="rId45"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7de79fa7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7de79fa7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7de79fa7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7de79fa7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7de79fa7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7de79fa7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7de79fa7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7de79fa7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7de79fa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7de79fa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7de79fa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7de79fa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7de79fa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7de79fa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7de79fa7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7de79fa7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7de79fa7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7de79fa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7de79fa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7de79fa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7de79fa7f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7de79fa7f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7de79fa7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7de79fa7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7de79fa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7de79fa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7de79fa7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7de79fa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7de79fa7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7de79fa7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7de79fa7f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7de79fa7f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7de79fa7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7de79fa7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7de79fa7f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7de79fa7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7de79fa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17de79fa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7de79fa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7de79fa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7de79fa7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7de79fa7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7de79fa7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7de79fa7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7de79fa7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7de79fa7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7de79fa7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7de79fa7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7de79fa7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7de79fa7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7de79fa7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7de79fa7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7de79fa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7de79fa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7de79fa7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7de79fa7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7de79fa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7de79fa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7de79fa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7de79fa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7de79fa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7de79fa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7de79fa7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7de79fa7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7de79fa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7de79fa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062425" y="2370900"/>
            <a:ext cx="6992100" cy="858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FINANCIAL ANALYTICS PROJECT REPORT</a:t>
            </a:r>
            <a:endParaRPr b="1"/>
          </a:p>
        </p:txBody>
      </p:sp>
      <p:sp>
        <p:nvSpPr>
          <p:cNvPr id="129" name="Google Shape;129;p13"/>
          <p:cNvSpPr txBox="1"/>
          <p:nvPr>
            <p:ph idx="1" type="subTitle"/>
          </p:nvPr>
        </p:nvSpPr>
        <p:spPr>
          <a:xfrm>
            <a:off x="6200475" y="3212250"/>
            <a:ext cx="2493300" cy="1523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rPr b="1" lang="en" sz="1700" u="sng">
                <a:solidFill>
                  <a:schemeClr val="dk2"/>
                </a:solidFill>
              </a:rPr>
              <a:t>Group 21</a:t>
            </a:r>
            <a:endParaRPr b="1" sz="1700" u="sng">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Dhanshree Hood (G23AI2132)</a:t>
            </a:r>
            <a:endParaRPr b="1" sz="1278">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Kalpit Sharma (G23AI2065)</a:t>
            </a:r>
            <a:endParaRPr b="1" sz="1278">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Priyank Bhardwaj (G23ai2038)</a:t>
            </a:r>
            <a:endParaRPr b="1" sz="1278">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Shubhankit Dutt (G23AI2070)</a:t>
            </a:r>
            <a:endParaRPr b="1" sz="1278">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Nihar Dave (G23AI2097)</a:t>
            </a:r>
            <a:endParaRPr b="1" sz="1278">
              <a:solidFill>
                <a:schemeClr val="dk2"/>
              </a:solidFill>
            </a:endParaRPr>
          </a:p>
          <a:p>
            <a:pPr indent="0" lvl="0" marL="0" rtl="0" algn="l">
              <a:lnSpc>
                <a:spcPct val="95000"/>
              </a:lnSpc>
              <a:spcBef>
                <a:spcPts val="0"/>
              </a:spcBef>
              <a:spcAft>
                <a:spcPts val="0"/>
              </a:spcAft>
              <a:buSzPts val="688"/>
              <a:buNone/>
            </a:pPr>
            <a:r>
              <a:rPr b="1" lang="en" sz="1278">
                <a:solidFill>
                  <a:schemeClr val="dk2"/>
                </a:solidFill>
              </a:rPr>
              <a:t>Ankush Jha (G23AI2007)</a:t>
            </a:r>
            <a:endParaRPr b="1" sz="1278">
              <a:solidFill>
                <a:schemeClr val="dk2"/>
              </a:solidFill>
            </a:endParaRPr>
          </a:p>
          <a:p>
            <a:pPr indent="0" lvl="0" marL="457200" rtl="0" algn="l">
              <a:lnSpc>
                <a:spcPct val="80000"/>
              </a:lnSpc>
              <a:spcBef>
                <a:spcPts val="0"/>
              </a:spcBef>
              <a:spcAft>
                <a:spcPts val="0"/>
              </a:spcAft>
              <a:buSzPts val="688"/>
              <a:buNone/>
            </a:pPr>
            <a:r>
              <a:t/>
            </a:r>
            <a:endParaRPr b="1" sz="1000">
              <a:solidFill>
                <a:schemeClr val="dk2"/>
              </a:solidFill>
            </a:endParaRPr>
          </a:p>
        </p:txBody>
      </p:sp>
      <p:pic>
        <p:nvPicPr>
          <p:cNvPr id="130" name="Google Shape;130;p13"/>
          <p:cNvPicPr preferRelativeResize="0"/>
          <p:nvPr/>
        </p:nvPicPr>
        <p:blipFill>
          <a:blip r:embed="rId4">
            <a:alphaModFix/>
          </a:blip>
          <a:stretch>
            <a:fillRect/>
          </a:stretch>
        </p:blipFill>
        <p:spPr>
          <a:xfrm>
            <a:off x="3892363" y="779225"/>
            <a:ext cx="1359273" cy="1378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86" name="Google Shape;186;p22"/>
          <p:cNvPicPr preferRelativeResize="0"/>
          <p:nvPr/>
        </p:nvPicPr>
        <p:blipFill>
          <a:blip r:embed="rId3">
            <a:alphaModFix/>
          </a:blip>
          <a:stretch>
            <a:fillRect/>
          </a:stretch>
        </p:blipFill>
        <p:spPr>
          <a:xfrm>
            <a:off x="228650" y="571525"/>
            <a:ext cx="8727499" cy="390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2" name="Google Shape;192;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3"/>
          <p:cNvPicPr preferRelativeResize="0"/>
          <p:nvPr/>
        </p:nvPicPr>
        <p:blipFill>
          <a:blip r:embed="rId3">
            <a:alphaModFix/>
          </a:blip>
          <a:stretch>
            <a:fillRect/>
          </a:stretch>
        </p:blipFill>
        <p:spPr>
          <a:xfrm>
            <a:off x="360250" y="755199"/>
            <a:ext cx="8423499" cy="3008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24"/>
          <p:cNvPicPr preferRelativeResize="0"/>
          <p:nvPr/>
        </p:nvPicPr>
        <p:blipFill>
          <a:blip r:embed="rId3">
            <a:alphaModFix/>
          </a:blip>
          <a:stretch>
            <a:fillRect/>
          </a:stretch>
        </p:blipFill>
        <p:spPr>
          <a:xfrm>
            <a:off x="309738" y="756000"/>
            <a:ext cx="8524527" cy="3044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6" name="Google Shape;206;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5"/>
          <p:cNvPicPr preferRelativeResize="0"/>
          <p:nvPr/>
        </p:nvPicPr>
        <p:blipFill>
          <a:blip r:embed="rId3">
            <a:alphaModFix/>
          </a:blip>
          <a:stretch>
            <a:fillRect/>
          </a:stretch>
        </p:blipFill>
        <p:spPr>
          <a:xfrm>
            <a:off x="409575" y="791949"/>
            <a:ext cx="8324852" cy="29731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3" name="Google Shape;213;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26"/>
          <p:cNvPicPr preferRelativeResize="0"/>
          <p:nvPr/>
        </p:nvPicPr>
        <p:blipFill>
          <a:blip r:embed="rId3">
            <a:alphaModFix/>
          </a:blip>
          <a:stretch>
            <a:fillRect/>
          </a:stretch>
        </p:blipFill>
        <p:spPr>
          <a:xfrm>
            <a:off x="447500" y="993999"/>
            <a:ext cx="8249000" cy="294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0" name="Google Shape;220;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27"/>
          <p:cNvPicPr preferRelativeResize="0"/>
          <p:nvPr/>
        </p:nvPicPr>
        <p:blipFill>
          <a:blip r:embed="rId3">
            <a:alphaModFix/>
          </a:blip>
          <a:stretch>
            <a:fillRect/>
          </a:stretch>
        </p:blipFill>
        <p:spPr>
          <a:xfrm>
            <a:off x="452100" y="911324"/>
            <a:ext cx="8239802" cy="294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7" name="Google Shape;227;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8" name="Google Shape;228;p28"/>
          <p:cNvPicPr preferRelativeResize="0"/>
          <p:nvPr/>
        </p:nvPicPr>
        <p:blipFill>
          <a:blip r:embed="rId3">
            <a:alphaModFix/>
          </a:blip>
          <a:stretch>
            <a:fillRect/>
          </a:stretch>
        </p:blipFill>
        <p:spPr>
          <a:xfrm>
            <a:off x="532725" y="845599"/>
            <a:ext cx="8184701" cy="292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4" name="Google Shape;234;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29"/>
          <p:cNvPicPr preferRelativeResize="0"/>
          <p:nvPr/>
        </p:nvPicPr>
        <p:blipFill>
          <a:blip r:embed="rId3">
            <a:alphaModFix/>
          </a:blip>
          <a:stretch>
            <a:fillRect/>
          </a:stretch>
        </p:blipFill>
        <p:spPr>
          <a:xfrm>
            <a:off x="367163" y="920525"/>
            <a:ext cx="8409674" cy="300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Descriptive Statistics of Returns</a:t>
            </a:r>
            <a:endParaRPr b="1"/>
          </a:p>
        </p:txBody>
      </p:sp>
      <p:sp>
        <p:nvSpPr>
          <p:cNvPr id="241" name="Google Shape;241;p30"/>
          <p:cNvSpPr txBox="1"/>
          <p:nvPr>
            <p:ph idx="1" type="body"/>
          </p:nvPr>
        </p:nvSpPr>
        <p:spPr>
          <a:xfrm>
            <a:off x="819150" y="17515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Descriptive statistics provide insight into each asset's return behavior:</a:t>
            </a:r>
            <a:endParaRPr sz="1800">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Char char="●"/>
            </a:pPr>
            <a:r>
              <a:rPr b="1" lang="en" sz="1800">
                <a:solidFill>
                  <a:srgbClr val="000000"/>
                </a:solidFill>
                <a:latin typeface="Arial"/>
                <a:ea typeface="Arial"/>
                <a:cs typeface="Arial"/>
                <a:sym typeface="Arial"/>
              </a:rPr>
              <a:t>Metrics Calculated:</a:t>
            </a:r>
            <a:r>
              <a:rPr lang="en" sz="1800">
                <a:solidFill>
                  <a:srgbClr val="000000"/>
                </a:solidFill>
                <a:latin typeface="Arial"/>
                <a:ea typeface="Arial"/>
                <a:cs typeface="Arial"/>
                <a:sym typeface="Arial"/>
              </a:rPr>
              <a:t> Mean, standard deviation, skewness, and kurtosis for each asset</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To understand central tendencies, volatility, and distribution shape, aiding in asset evaluation for risk-return balance</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1"/>
          <p:cNvPicPr preferRelativeResize="0"/>
          <p:nvPr/>
        </p:nvPicPr>
        <p:blipFill>
          <a:blip r:embed="rId3">
            <a:alphaModFix/>
          </a:blip>
          <a:stretch>
            <a:fillRect/>
          </a:stretch>
        </p:blipFill>
        <p:spPr>
          <a:xfrm>
            <a:off x="187025" y="210950"/>
            <a:ext cx="8753751" cy="472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idx="1" type="body"/>
          </p:nvPr>
        </p:nvSpPr>
        <p:spPr>
          <a:xfrm>
            <a:off x="808275" y="1255375"/>
            <a:ext cx="4924500" cy="345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report provides a detailed analysis of a portfolio consisting of 10 Indian stocks.</a:t>
            </a:r>
            <a:endParaRPr sz="1800"/>
          </a:p>
          <a:p>
            <a:pPr indent="-342900" lvl="0" marL="457200" rtl="0" algn="l">
              <a:spcBef>
                <a:spcPts val="0"/>
              </a:spcBef>
              <a:spcAft>
                <a:spcPts val="0"/>
              </a:spcAft>
              <a:buSzPts val="1800"/>
              <a:buChar char="●"/>
            </a:pPr>
            <a:r>
              <a:rPr lang="en" sz="1800"/>
              <a:t>The analysis includes calculating stock returns, correlations, descriptive statistics, and the creation of a combined index. Additionally, the report discusses the Markowitz Efficient Frontier, Capital Market Line (CML), and Security Market Line (SML) for optimizing portfolio returns and risk. The combined index return and risk are also calculated.</a:t>
            </a:r>
            <a:endParaRPr sz="1800"/>
          </a:p>
          <a:p>
            <a:pPr indent="0" lvl="0" marL="0" rtl="0" algn="l">
              <a:spcBef>
                <a:spcPts val="1200"/>
              </a:spcBef>
              <a:spcAft>
                <a:spcPts val="1200"/>
              </a:spcAft>
              <a:buNone/>
            </a:pPr>
            <a:r>
              <a:t/>
            </a:r>
            <a:endParaRPr sz="1800"/>
          </a:p>
        </p:txBody>
      </p:sp>
      <p:sp>
        <p:nvSpPr>
          <p:cNvPr id="136" name="Google Shape;136;p14"/>
          <p:cNvSpPr txBox="1"/>
          <p:nvPr/>
        </p:nvSpPr>
        <p:spPr>
          <a:xfrm>
            <a:off x="1589800" y="624175"/>
            <a:ext cx="5732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Calibri"/>
                <a:ea typeface="Calibri"/>
                <a:cs typeface="Calibri"/>
                <a:sym typeface="Calibri"/>
              </a:rPr>
              <a:t>Portfolio Analysis of Indian Stocks</a:t>
            </a:r>
            <a:endParaRPr b="1" sz="2900">
              <a:solidFill>
                <a:schemeClr val="lt1"/>
              </a:solidFill>
              <a:latin typeface="Calibri"/>
              <a:ea typeface="Calibri"/>
              <a:cs typeface="Calibri"/>
              <a:sym typeface="Calibri"/>
            </a:endParaRPr>
          </a:p>
        </p:txBody>
      </p:sp>
      <p:pic>
        <p:nvPicPr>
          <p:cNvPr id="137" name="Google Shape;137;p14"/>
          <p:cNvPicPr preferRelativeResize="0"/>
          <p:nvPr/>
        </p:nvPicPr>
        <p:blipFill>
          <a:blip r:embed="rId3">
            <a:alphaModFix/>
          </a:blip>
          <a:stretch>
            <a:fillRect/>
          </a:stretch>
        </p:blipFill>
        <p:spPr>
          <a:xfrm>
            <a:off x="5799100" y="1548500"/>
            <a:ext cx="2948598" cy="2544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Returns and Descriptive Statistics Findings</a:t>
            </a:r>
            <a:endParaRPr/>
          </a:p>
        </p:txBody>
      </p:sp>
      <p:sp>
        <p:nvSpPr>
          <p:cNvPr id="252" name="Google Shape;252;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Arial"/>
                <a:ea typeface="Arial"/>
                <a:cs typeface="Arial"/>
                <a:sym typeface="Arial"/>
              </a:rPr>
              <a:t>Average Return</a:t>
            </a:r>
            <a:r>
              <a:rPr lang="en">
                <a:solidFill>
                  <a:srgbClr val="000000"/>
                </a:solidFill>
                <a:latin typeface="Arial"/>
                <a:ea typeface="Arial"/>
                <a:cs typeface="Arial"/>
                <a:sym typeface="Arial"/>
              </a:rPr>
              <a:t>: Each asset’s average return varied significantly, indicating different growth potentials. High mean returns suggest potential profitability, while lower values indicate conservative or stagnant growth.</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a:solidFill>
                  <a:srgbClr val="000000"/>
                </a:solidFill>
                <a:latin typeface="Arial"/>
                <a:ea typeface="Arial"/>
                <a:cs typeface="Arial"/>
                <a:sym typeface="Arial"/>
              </a:rPr>
              <a:t>Volatility (Standard Deviation)</a:t>
            </a:r>
            <a:r>
              <a:rPr lang="en">
                <a:solidFill>
                  <a:srgbClr val="000000"/>
                </a:solidFill>
                <a:latin typeface="Arial"/>
                <a:ea typeface="Arial"/>
                <a:cs typeface="Arial"/>
                <a:sym typeface="Arial"/>
              </a:rPr>
              <a:t>: Assets like BAJFINANCE.NS and RELIANCE.NS showed higher standard deviations, indicating greater price fluctuations and hence, higher risk. In contrast, HINDUNILVR.NS and ITC.NS had lower volatilities, suggesting stable, lower-risk assets.</a:t>
            </a:r>
            <a:endParaRPr>
              <a:solidFill>
                <a:srgbClr val="000000"/>
              </a:solidFill>
              <a:latin typeface="Arial"/>
              <a:ea typeface="Arial"/>
              <a:cs typeface="Arial"/>
              <a:sym typeface="Arial"/>
            </a:endParaRPr>
          </a:p>
          <a:p>
            <a:pPr indent="0" lvl="0" marL="0" rtl="0" algn="l">
              <a:spcBef>
                <a:spcPts val="1200"/>
              </a:spcBef>
              <a:spcAft>
                <a:spcPts val="1200"/>
              </a:spcAft>
              <a:buNone/>
            </a:pPr>
            <a:r>
              <a:rPr b="1" lang="en">
                <a:solidFill>
                  <a:srgbClr val="000000"/>
                </a:solidFill>
                <a:latin typeface="Arial"/>
                <a:ea typeface="Arial"/>
                <a:cs typeface="Arial"/>
                <a:sym typeface="Arial"/>
              </a:rPr>
              <a:t>Skewness and Kurtosis</a:t>
            </a:r>
            <a:r>
              <a:rPr lang="en">
                <a:solidFill>
                  <a:srgbClr val="000000"/>
                </a:solidFill>
                <a:latin typeface="Arial"/>
                <a:ea typeface="Arial"/>
                <a:cs typeface="Arial"/>
                <a:sym typeface="Arial"/>
              </a:rPr>
              <a:t>: Most assets exhibited near-zero skewness, indicating symmetry in returns distribution, while high kurtosis in certain stocks showed frequent extreme returns.</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819150" y="4539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Correlation Analysis &amp; </a:t>
            </a:r>
            <a:r>
              <a:rPr b="1" lang="en">
                <a:latin typeface="Calibri"/>
                <a:ea typeface="Calibri"/>
                <a:cs typeface="Calibri"/>
                <a:sym typeface="Calibri"/>
              </a:rPr>
              <a:t>Creating a Combined Index</a:t>
            </a:r>
            <a:endParaRPr b="1"/>
          </a:p>
        </p:txBody>
      </p:sp>
      <p:sp>
        <p:nvSpPr>
          <p:cNvPr id="258" name="Google Shape;258;p33"/>
          <p:cNvSpPr txBox="1"/>
          <p:nvPr>
            <p:ph idx="1" type="body"/>
          </p:nvPr>
        </p:nvSpPr>
        <p:spPr>
          <a:xfrm>
            <a:off x="819150" y="1675225"/>
            <a:ext cx="7505700" cy="305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correlation matrix of asset returns is calculated to understand how assets move relative to each other. A heatmap is generated to visualize the correlations between the assets.</a:t>
            </a:r>
            <a:endParaRPr sz="1800"/>
          </a:p>
          <a:p>
            <a:pPr indent="-342900" lvl="0" marL="457200" rtl="0" algn="l">
              <a:spcBef>
                <a:spcPts val="0"/>
              </a:spcBef>
              <a:spcAft>
                <a:spcPts val="0"/>
              </a:spcAft>
              <a:buSzPts val="1800"/>
              <a:buChar char="●"/>
            </a:pPr>
            <a:r>
              <a:rPr lang="en" sz="1800"/>
              <a:t>A combined index is created by calculating the weighted average of the daily returns of all selected assets. </a:t>
            </a:r>
            <a:endParaRPr sz="1800"/>
          </a:p>
          <a:p>
            <a:pPr indent="-342900" lvl="0" marL="457200" rtl="0" algn="l">
              <a:spcBef>
                <a:spcPts val="0"/>
              </a:spcBef>
              <a:spcAft>
                <a:spcPts val="0"/>
              </a:spcAft>
              <a:buSzPts val="1800"/>
              <a:buChar char="●"/>
            </a:pPr>
            <a:r>
              <a:rPr lang="en" sz="1800"/>
              <a:t>The cumulative returns of this weighted index are calculated, which represents the performance of the combined portfolio.</a:t>
            </a:r>
            <a:endParaRPr sz="1800"/>
          </a:p>
          <a:p>
            <a:pPr indent="0" lvl="0" marL="0" rtl="0" algn="l">
              <a:spcBef>
                <a:spcPts val="1200"/>
              </a:spcBef>
              <a:spcAft>
                <a:spcPts val="120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4"/>
          <p:cNvPicPr preferRelativeResize="0"/>
          <p:nvPr/>
        </p:nvPicPr>
        <p:blipFill>
          <a:blip r:embed="rId3">
            <a:alphaModFix/>
          </a:blip>
          <a:stretch>
            <a:fillRect/>
          </a:stretch>
        </p:blipFill>
        <p:spPr>
          <a:xfrm>
            <a:off x="1329150" y="232475"/>
            <a:ext cx="7111725" cy="446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marR="0" rtl="0" algn="l">
              <a:lnSpc>
                <a:spcPct val="105000"/>
              </a:lnSpc>
              <a:spcBef>
                <a:spcPts val="0"/>
              </a:spcBef>
              <a:spcAft>
                <a:spcPts val="1200"/>
              </a:spcAft>
              <a:buNone/>
            </a:pPr>
            <a:r>
              <a:rPr b="1" lang="en">
                <a:latin typeface="Calibri"/>
                <a:ea typeface="Calibri"/>
                <a:cs typeface="Calibri"/>
                <a:sym typeface="Calibri"/>
              </a:rPr>
              <a:t>Correlation Analysis Findings</a:t>
            </a:r>
            <a:endParaRPr b="1">
              <a:latin typeface="Calibri"/>
              <a:ea typeface="Calibri"/>
              <a:cs typeface="Calibri"/>
              <a:sym typeface="Calibri"/>
            </a:endParaRPr>
          </a:p>
        </p:txBody>
      </p:sp>
      <p:sp>
        <p:nvSpPr>
          <p:cNvPr id="269" name="Google Shape;269;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000000"/>
                </a:solidFill>
                <a:latin typeface="Arial"/>
                <a:ea typeface="Arial"/>
                <a:cs typeface="Arial"/>
                <a:sym typeface="Arial"/>
              </a:rPr>
              <a:t>Inter-Asset Correlations</a:t>
            </a:r>
            <a:r>
              <a:rPr lang="en" sz="1500">
                <a:solidFill>
                  <a:srgbClr val="000000"/>
                </a:solidFill>
                <a:latin typeface="Arial"/>
                <a:ea typeface="Arial"/>
                <a:cs typeface="Arial"/>
                <a:sym typeface="Arial"/>
              </a:rPr>
              <a:t>: Most assets demonstrated moderate to high positive correlations, suggesting they tend to move in similar directions. For example, banks like HDFCBANK.NS and ICICIBANK.NS showed higher correlations, indicating limited diversification benefit when paired together.</a:t>
            </a:r>
            <a:endParaRPr sz="1500">
              <a:solidFill>
                <a:srgbClr val="000000"/>
              </a:solidFill>
              <a:latin typeface="Arial"/>
              <a:ea typeface="Arial"/>
              <a:cs typeface="Arial"/>
              <a:sym typeface="Arial"/>
            </a:endParaRPr>
          </a:p>
          <a:p>
            <a:pPr indent="0" lvl="0" marL="0" rtl="0" algn="l">
              <a:spcBef>
                <a:spcPts val="1200"/>
              </a:spcBef>
              <a:spcAft>
                <a:spcPts val="1200"/>
              </a:spcAft>
              <a:buNone/>
            </a:pPr>
            <a:r>
              <a:rPr b="1" lang="en" sz="1500">
                <a:solidFill>
                  <a:srgbClr val="000000"/>
                </a:solidFill>
                <a:latin typeface="Arial"/>
                <a:ea typeface="Arial"/>
                <a:cs typeface="Arial"/>
                <a:sym typeface="Arial"/>
              </a:rPr>
              <a:t>Implications for Diversification</a:t>
            </a:r>
            <a:r>
              <a:rPr lang="en" sz="1500">
                <a:solidFill>
                  <a:srgbClr val="000000"/>
                </a:solidFill>
                <a:latin typeface="Arial"/>
                <a:ea typeface="Arial"/>
                <a:cs typeface="Arial"/>
                <a:sym typeface="Arial"/>
              </a:rPr>
              <a:t>: Lower correlations were observed between companies from different sectors, such as IT and FMCG, suggesting these can be combined for effective diversification.</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b="1" lang="en">
                <a:latin typeface="Calibri"/>
                <a:ea typeface="Calibri"/>
                <a:cs typeface="Calibri"/>
                <a:sym typeface="Calibri"/>
              </a:rPr>
              <a:t>Combined Index Construction</a:t>
            </a:r>
            <a:endParaRPr b="1"/>
          </a:p>
        </p:txBody>
      </p:sp>
      <p:sp>
        <p:nvSpPr>
          <p:cNvPr id="275" name="Google Shape;275;p36"/>
          <p:cNvSpPr txBox="1"/>
          <p:nvPr>
            <p:ph idx="1" type="body"/>
          </p:nvPr>
        </p:nvSpPr>
        <p:spPr>
          <a:xfrm>
            <a:off x="819150" y="1733350"/>
            <a:ext cx="7505700" cy="2696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800">
                <a:solidFill>
                  <a:srgbClr val="000000"/>
                </a:solidFill>
                <a:latin typeface="Arial"/>
                <a:ea typeface="Arial"/>
                <a:cs typeface="Arial"/>
                <a:sym typeface="Arial"/>
              </a:rPr>
              <a:t>Index Calculation:</a:t>
            </a:r>
            <a:r>
              <a:rPr lang="en" sz="1800">
                <a:solidFill>
                  <a:srgbClr val="000000"/>
                </a:solidFill>
                <a:latin typeface="Arial"/>
                <a:ea typeface="Arial"/>
                <a:cs typeface="Arial"/>
                <a:sym typeface="Arial"/>
              </a:rPr>
              <a:t> Constructed by taking a weighted average of daily returns across all assets, assuming equal weights for simplicity.</a:t>
            </a:r>
            <a:endParaRPr sz="1800">
              <a:solidFill>
                <a:srgbClr val="000000"/>
              </a:solidFill>
              <a:latin typeface="Arial"/>
              <a:ea typeface="Arial"/>
              <a:cs typeface="Arial"/>
              <a:sym typeface="Arial"/>
            </a:endParaRPr>
          </a:p>
          <a:p>
            <a:pPr indent="0" lvl="0" marL="0" rtl="0" algn="l">
              <a:lnSpc>
                <a:spcPct val="105000"/>
              </a:lnSpc>
              <a:spcBef>
                <a:spcPts val="1200"/>
              </a:spcBef>
              <a:spcAft>
                <a:spcPts val="0"/>
              </a:spcAft>
              <a:buNone/>
            </a:pPr>
            <a:r>
              <a:rPr b="1" lang="en" sz="1800">
                <a:solidFill>
                  <a:srgbClr val="000000"/>
                </a:solidFill>
                <a:latin typeface="Arial"/>
                <a:ea typeface="Arial"/>
                <a:cs typeface="Arial"/>
                <a:sym typeface="Arial"/>
              </a:rPr>
              <a:t>Cumulative Returns Plot:</a:t>
            </a:r>
            <a:r>
              <a:rPr lang="en" sz="1800">
                <a:solidFill>
                  <a:srgbClr val="000000"/>
                </a:solidFill>
                <a:latin typeface="Arial"/>
                <a:ea typeface="Arial"/>
                <a:cs typeface="Arial"/>
                <a:sym typeface="Arial"/>
              </a:rPr>
              <a:t> Shows the combined index’s performance over time, representing an aggregate portfolio return.</a:t>
            </a:r>
            <a:endParaRPr sz="1800">
              <a:solidFill>
                <a:srgbClr val="000000"/>
              </a:solidFill>
              <a:latin typeface="Arial"/>
              <a:ea typeface="Arial"/>
              <a:cs typeface="Arial"/>
              <a:sym typeface="Arial"/>
            </a:endParaRPr>
          </a:p>
          <a:p>
            <a:pPr indent="0" lvl="0" marL="0" rtl="0" algn="l">
              <a:lnSpc>
                <a:spcPct val="105000"/>
              </a:lnSpc>
              <a:spcBef>
                <a:spcPts val="1200"/>
              </a:spcBef>
              <a:spcAft>
                <a:spcPts val="1200"/>
              </a:spcAft>
              <a:buNone/>
            </a:pPr>
            <a:r>
              <a:rPr b="1" lang="en" sz="1800">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To track the portfolio’s historical performance and observe how a diversified index of assets performs over time.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7"/>
          <p:cNvPicPr preferRelativeResize="0"/>
          <p:nvPr/>
        </p:nvPicPr>
        <p:blipFill>
          <a:blip r:embed="rId3">
            <a:alphaModFix/>
          </a:blip>
          <a:stretch>
            <a:fillRect/>
          </a:stretch>
        </p:blipFill>
        <p:spPr>
          <a:xfrm>
            <a:off x="197900" y="220500"/>
            <a:ext cx="8753750" cy="4720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Combined Index Findings</a:t>
            </a:r>
            <a:endParaRPr/>
          </a:p>
        </p:txBody>
      </p:sp>
      <p:sp>
        <p:nvSpPr>
          <p:cNvPr id="286" name="Google Shape;286;p3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Index Performance</a:t>
            </a:r>
            <a:r>
              <a:rPr lang="en" sz="1400">
                <a:solidFill>
                  <a:srgbClr val="000000"/>
                </a:solidFill>
                <a:latin typeface="Arial"/>
                <a:ea typeface="Arial"/>
                <a:cs typeface="Arial"/>
                <a:sym typeface="Arial"/>
              </a:rPr>
              <a:t>: The combined index, created using equal weights for each asset, showed cumulative growth over the period, representing diversified portfolio performance.</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 sz="1400">
                <a:solidFill>
                  <a:srgbClr val="000000"/>
                </a:solidFill>
                <a:latin typeface="Arial"/>
                <a:ea typeface="Arial"/>
                <a:cs typeface="Arial"/>
                <a:sym typeface="Arial"/>
              </a:rPr>
              <a:t>Annualized Return and Risk</a:t>
            </a:r>
            <a:r>
              <a:rPr lang="en" sz="1400">
                <a:solidFill>
                  <a:srgbClr val="000000"/>
                </a:solidFill>
                <a:latin typeface="Arial"/>
                <a:ea typeface="Arial"/>
                <a:cs typeface="Arial"/>
                <a:sym typeface="Arial"/>
              </a:rPr>
              <a:t>: The combined index yielded an annualized return, moderate compared to individual high-return stocks but with reduced risk due to diversification.</a:t>
            </a:r>
            <a:endParaRPr sz="1400">
              <a:solidFill>
                <a:srgbClr val="000000"/>
              </a:solidFill>
              <a:latin typeface="Arial"/>
              <a:ea typeface="Arial"/>
              <a:cs typeface="Arial"/>
              <a:sym typeface="Arial"/>
            </a:endParaRPr>
          </a:p>
          <a:p>
            <a:pPr indent="0" lvl="0" marL="0" rtl="0" algn="l">
              <a:spcBef>
                <a:spcPts val="1200"/>
              </a:spcBef>
              <a:spcAft>
                <a:spcPts val="1200"/>
              </a:spcAft>
              <a:buNone/>
            </a:pPr>
            <a:r>
              <a:rPr b="1" lang="en" sz="1400">
                <a:solidFill>
                  <a:srgbClr val="000000"/>
                </a:solidFill>
                <a:latin typeface="Arial"/>
                <a:ea typeface="Arial"/>
                <a:cs typeface="Arial"/>
                <a:sym typeface="Arial"/>
              </a:rPr>
              <a:t>Portfolio Stability</a:t>
            </a:r>
            <a:r>
              <a:rPr lang="en" sz="1400">
                <a:solidFill>
                  <a:srgbClr val="000000"/>
                </a:solidFill>
                <a:latin typeface="Arial"/>
                <a:ea typeface="Arial"/>
                <a:cs typeface="Arial"/>
                <a:sym typeface="Arial"/>
              </a:rPr>
              <a:t>: The combined index showed less volatility than high-risk assets alone, emphasizing the risk reduction benefits of diversification.</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819150" y="467750"/>
            <a:ext cx="7505700" cy="789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rgbClr val="000000"/>
              </a:buClr>
              <a:buSzPts val="440"/>
              <a:buFont typeface="Arial"/>
              <a:buNone/>
            </a:pPr>
            <a:r>
              <a:rPr b="1" lang="en">
                <a:latin typeface="Calibri"/>
                <a:ea typeface="Calibri"/>
                <a:cs typeface="Calibri"/>
                <a:sym typeface="Calibri"/>
              </a:rPr>
              <a:t>Markowitz Efficient Frontier, CML, and SML</a:t>
            </a:r>
            <a:endParaRPr b="1"/>
          </a:p>
        </p:txBody>
      </p:sp>
      <p:sp>
        <p:nvSpPr>
          <p:cNvPr id="292" name="Google Shape;292;p39"/>
          <p:cNvSpPr txBox="1"/>
          <p:nvPr>
            <p:ph idx="1" type="body"/>
          </p:nvPr>
        </p:nvSpPr>
        <p:spPr>
          <a:xfrm>
            <a:off x="461550" y="1225100"/>
            <a:ext cx="8220900" cy="38097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The Markowitz Efficient Frontier is calculated by generating random portfolios and plotting their return and risk.</a:t>
            </a:r>
            <a:endParaRPr sz="1600"/>
          </a:p>
          <a:p>
            <a:pPr indent="-330200" lvl="0" marL="457200" rtl="0" algn="l">
              <a:lnSpc>
                <a:spcPct val="100000"/>
              </a:lnSpc>
              <a:spcBef>
                <a:spcPts val="0"/>
              </a:spcBef>
              <a:spcAft>
                <a:spcPts val="0"/>
              </a:spcAft>
              <a:buSzPts val="1600"/>
              <a:buChar char="●"/>
            </a:pPr>
            <a:r>
              <a:rPr b="1" lang="en" sz="1600"/>
              <a:t>Portfolio Performance Calculation:</a:t>
            </a:r>
            <a:r>
              <a:rPr lang="en" sz="1600"/>
              <a:t> The portfolio_performance function calculates the annualized return and risk (standard deviation) of a portfolio given a set of weights.</a:t>
            </a:r>
            <a:endParaRPr sz="1600"/>
          </a:p>
          <a:p>
            <a:pPr indent="-330200" lvl="0" marL="457200" rtl="0" algn="l">
              <a:lnSpc>
                <a:spcPct val="100000"/>
              </a:lnSpc>
              <a:spcBef>
                <a:spcPts val="0"/>
              </a:spcBef>
              <a:spcAft>
                <a:spcPts val="0"/>
              </a:spcAft>
              <a:buSzPts val="1600"/>
              <a:buChar char="●"/>
            </a:pPr>
            <a:r>
              <a:rPr lang="en" sz="1600"/>
              <a:t>Random Portfolios for Efficient Frontier: We generate 5,000 random portfolios and calculate their returns, risks, and Sharpe ratios. These are used to plot the efficient frontier.</a:t>
            </a:r>
            <a:endParaRPr sz="1600"/>
          </a:p>
          <a:p>
            <a:pPr indent="-330200" lvl="0" marL="457200" rtl="0" algn="l">
              <a:lnSpc>
                <a:spcPct val="100000"/>
              </a:lnSpc>
              <a:spcBef>
                <a:spcPts val="0"/>
              </a:spcBef>
              <a:spcAft>
                <a:spcPts val="0"/>
              </a:spcAft>
              <a:buSzPts val="1600"/>
              <a:buChar char="●"/>
            </a:pPr>
            <a:r>
              <a:rPr lang="en" sz="1600"/>
              <a:t>Maximum Sharpe Portfolio (Market Portfolio): We identify the portfolio with the highest Sharpe ratio, which we assume to be the market portfolio.</a:t>
            </a:r>
            <a:endParaRPr sz="1600"/>
          </a:p>
          <a:p>
            <a:pPr indent="-330200" lvl="0" marL="457200" rtl="0" algn="l">
              <a:lnSpc>
                <a:spcPct val="100000"/>
              </a:lnSpc>
              <a:spcBef>
                <a:spcPts val="0"/>
              </a:spcBef>
              <a:spcAft>
                <a:spcPts val="0"/>
              </a:spcAft>
              <a:buSzPts val="1600"/>
              <a:buChar char="●"/>
            </a:pPr>
            <a:r>
              <a:rPr lang="en" sz="1600"/>
              <a:t>Capital Market Line (CML): The CML is plotted from the risk-free rate to the market portfolio.</a:t>
            </a:r>
            <a:endParaRPr sz="1600"/>
          </a:p>
          <a:p>
            <a:pPr indent="-330200" lvl="0" marL="457200" rtl="0" algn="l">
              <a:lnSpc>
                <a:spcPct val="105000"/>
              </a:lnSpc>
              <a:spcBef>
                <a:spcPts val="0"/>
              </a:spcBef>
              <a:spcAft>
                <a:spcPts val="0"/>
              </a:spcAft>
              <a:buSzPts val="1600"/>
              <a:buChar char="●"/>
            </a:pPr>
            <a:r>
              <a:rPr lang="en" sz="1600"/>
              <a:t>The portfolio with the maximum Sharpe ratio is identified as the Market Portfolio.</a:t>
            </a:r>
            <a:endParaRPr sz="1600"/>
          </a:p>
          <a:p>
            <a:pPr indent="-330200" lvl="0" marL="457200" rtl="0" algn="l">
              <a:lnSpc>
                <a:spcPct val="105000"/>
              </a:lnSpc>
              <a:spcBef>
                <a:spcPts val="0"/>
              </a:spcBef>
              <a:spcAft>
                <a:spcPts val="0"/>
              </a:spcAft>
              <a:buSzPts val="1600"/>
              <a:buChar char="●"/>
            </a:pPr>
            <a:r>
              <a:rPr lang="en" sz="1600"/>
              <a:t>The Capital Market Line (CML) is plotted to show the optimal risk-return trade-off, and the Security Market Line (SML) is plotted for a selected asset (RELIANCE.NS).</a:t>
            </a:r>
            <a:endParaRPr sz="1600"/>
          </a:p>
          <a:p>
            <a:pPr indent="0" lvl="0" marL="0" rtl="0" algn="l">
              <a:lnSpc>
                <a:spcPct val="105000"/>
              </a:lnSpc>
              <a:spcBef>
                <a:spcPts val="1200"/>
              </a:spcBef>
              <a:spcAft>
                <a:spcPts val="1200"/>
              </a:spcAft>
              <a:buSzPts val="440"/>
              <a:buNone/>
            </a:pPr>
            <a:r>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8" name="Google Shape;298;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40"/>
          <p:cNvPicPr preferRelativeResize="0"/>
          <p:nvPr/>
        </p:nvPicPr>
        <p:blipFill>
          <a:blip r:embed="rId3">
            <a:alphaModFix/>
          </a:blip>
          <a:stretch>
            <a:fillRect/>
          </a:stretch>
        </p:blipFill>
        <p:spPr>
          <a:xfrm>
            <a:off x="665500" y="238800"/>
            <a:ext cx="7894674" cy="4673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Markowitz Efficient Frontier Findings</a:t>
            </a:r>
            <a:endParaRPr/>
          </a:p>
        </p:txBody>
      </p:sp>
      <p:sp>
        <p:nvSpPr>
          <p:cNvPr id="305" name="Google Shape;305;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000000"/>
                </a:solidFill>
                <a:latin typeface="Arial"/>
                <a:ea typeface="Arial"/>
                <a:cs typeface="Arial"/>
                <a:sym typeface="Arial"/>
              </a:rPr>
              <a:t>Efficient Frontier</a:t>
            </a:r>
            <a:r>
              <a:rPr lang="en" sz="1700">
                <a:solidFill>
                  <a:srgbClr val="000000"/>
                </a:solidFill>
                <a:latin typeface="Arial"/>
                <a:ea typeface="Arial"/>
                <a:cs typeface="Arial"/>
                <a:sym typeface="Arial"/>
              </a:rPr>
              <a:t>: The Markowitz Efficient Frontier displayed a set of optimal portfolios with varying risk-return balances, showing that higher returns come with increased risk.</a:t>
            </a:r>
            <a:endParaRPr sz="1700">
              <a:solidFill>
                <a:srgbClr val="000000"/>
              </a:solidFill>
              <a:latin typeface="Arial"/>
              <a:ea typeface="Arial"/>
              <a:cs typeface="Arial"/>
              <a:sym typeface="Arial"/>
            </a:endParaRPr>
          </a:p>
          <a:p>
            <a:pPr indent="0" lvl="0" marL="0" rtl="0" algn="l">
              <a:spcBef>
                <a:spcPts val="1200"/>
              </a:spcBef>
              <a:spcAft>
                <a:spcPts val="1200"/>
              </a:spcAft>
              <a:buNone/>
            </a:pPr>
            <a:r>
              <a:rPr b="1" lang="en" sz="1700">
                <a:solidFill>
                  <a:srgbClr val="000000"/>
                </a:solidFill>
                <a:latin typeface="Arial"/>
                <a:ea typeface="Arial"/>
                <a:cs typeface="Arial"/>
                <a:sym typeface="Arial"/>
              </a:rPr>
              <a:t>Market Portfolio</a:t>
            </a:r>
            <a:r>
              <a:rPr lang="en" sz="1700">
                <a:solidFill>
                  <a:srgbClr val="000000"/>
                </a:solidFill>
                <a:latin typeface="Arial"/>
                <a:ea typeface="Arial"/>
                <a:cs typeface="Arial"/>
                <a:sym typeface="Arial"/>
              </a:rPr>
              <a:t>: The portfolio with the highest Sharpe ratio, known as the Market Portfolio, offered the best risk-adjusted return. This portfolio optimally balances return and risk.</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Objective</a:t>
            </a:r>
            <a:endParaRPr b="1"/>
          </a:p>
        </p:txBody>
      </p:sp>
      <p:sp>
        <p:nvSpPr>
          <p:cNvPr id="143" name="Google Shape;143;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Main goals of the analysis:</a:t>
            </a:r>
            <a:endParaRPr b="1" sz="1800"/>
          </a:p>
          <a:p>
            <a:pPr indent="-342900" lvl="0" marL="457200" rtl="0" algn="l">
              <a:spcBef>
                <a:spcPts val="1200"/>
              </a:spcBef>
              <a:spcAft>
                <a:spcPts val="0"/>
              </a:spcAft>
              <a:buClr>
                <a:srgbClr val="000000"/>
              </a:buClr>
              <a:buSzPts val="1800"/>
              <a:buFont typeface="Arial"/>
              <a:buChar char="●"/>
            </a:pPr>
            <a:r>
              <a:rPr lang="en" sz="1800"/>
              <a:t>To compute returns, risks, correlations, and descriptive statistics of selected stocks</a:t>
            </a:r>
            <a:endParaRPr sz="1800"/>
          </a:p>
          <a:p>
            <a:pPr indent="-342900" lvl="0" marL="457200" rtl="0" algn="l">
              <a:spcBef>
                <a:spcPts val="0"/>
              </a:spcBef>
              <a:spcAft>
                <a:spcPts val="0"/>
              </a:spcAft>
              <a:buClr>
                <a:srgbClr val="000000"/>
              </a:buClr>
              <a:buSzPts val="1800"/>
              <a:buFont typeface="Arial"/>
              <a:buChar char="●"/>
            </a:pPr>
            <a:r>
              <a:rPr lang="en" sz="1800"/>
              <a:t>To optimize portfolio allocation using the Markowitz Efficient Frontier, CML, and SML</a:t>
            </a:r>
            <a:endParaRPr sz="1800"/>
          </a:p>
          <a:p>
            <a:pPr indent="0" lvl="0" marL="0" rtl="0" algn="l">
              <a:spcBef>
                <a:spcPts val="1200"/>
              </a:spcBef>
              <a:spcAft>
                <a:spcPts val="12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Capital Market Line (CML) Findings</a:t>
            </a:r>
            <a:endParaRPr/>
          </a:p>
        </p:txBody>
      </p:sp>
      <p:sp>
        <p:nvSpPr>
          <p:cNvPr id="311" name="Google Shape;311;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rgbClr val="000000"/>
                </a:solidFill>
                <a:latin typeface="Arial"/>
                <a:ea typeface="Arial"/>
                <a:cs typeface="Arial"/>
                <a:sym typeface="Arial"/>
              </a:rPr>
              <a:t>Risk-Return Trade-Off</a:t>
            </a:r>
            <a:r>
              <a:rPr lang="en" sz="1700">
                <a:solidFill>
                  <a:srgbClr val="000000"/>
                </a:solidFill>
                <a:latin typeface="Arial"/>
                <a:ea typeface="Arial"/>
                <a:cs typeface="Arial"/>
                <a:sym typeface="Arial"/>
              </a:rPr>
              <a:t>: The Capital Market Line (CML) represents the best risk-return trade-off achievable by combining the risk-free rate with the Market Portfolio.</a:t>
            </a:r>
            <a:endParaRPr sz="1700">
              <a:solidFill>
                <a:srgbClr val="000000"/>
              </a:solidFill>
              <a:latin typeface="Arial"/>
              <a:ea typeface="Arial"/>
              <a:cs typeface="Arial"/>
              <a:sym typeface="Arial"/>
            </a:endParaRPr>
          </a:p>
          <a:p>
            <a:pPr indent="0" lvl="0" marL="0" rtl="0" algn="l">
              <a:spcBef>
                <a:spcPts val="1200"/>
              </a:spcBef>
              <a:spcAft>
                <a:spcPts val="1200"/>
              </a:spcAft>
              <a:buNone/>
            </a:pPr>
            <a:r>
              <a:rPr b="1" lang="en" sz="1700">
                <a:solidFill>
                  <a:srgbClr val="000000"/>
                </a:solidFill>
                <a:latin typeface="Arial"/>
                <a:ea typeface="Arial"/>
                <a:cs typeface="Arial"/>
                <a:sym typeface="Arial"/>
              </a:rPr>
              <a:t>Market Portfolio on CML</a:t>
            </a:r>
            <a:r>
              <a:rPr lang="en" sz="1700">
                <a:solidFill>
                  <a:srgbClr val="000000"/>
                </a:solidFill>
                <a:latin typeface="Arial"/>
                <a:ea typeface="Arial"/>
                <a:cs typeface="Arial"/>
                <a:sym typeface="Arial"/>
              </a:rPr>
              <a:t>: The market portfolio lies on the CML, demonstrating that it is optimal for investors seeking the highest risk-adjusted return.</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7" name="Google Shape;317;p4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3"/>
          <p:cNvPicPr preferRelativeResize="0"/>
          <p:nvPr/>
        </p:nvPicPr>
        <p:blipFill>
          <a:blip r:embed="rId3">
            <a:alphaModFix/>
          </a:blip>
          <a:stretch>
            <a:fillRect/>
          </a:stretch>
        </p:blipFill>
        <p:spPr>
          <a:xfrm>
            <a:off x="459250" y="495263"/>
            <a:ext cx="8305950" cy="4152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 Market Line (SML) Findings</a:t>
            </a:r>
            <a:endParaRPr/>
          </a:p>
        </p:txBody>
      </p:sp>
      <p:sp>
        <p:nvSpPr>
          <p:cNvPr id="324" name="Google Shape;324;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Asset Beta</a:t>
            </a:r>
            <a:r>
              <a:rPr lang="en" sz="1800">
                <a:solidFill>
                  <a:srgbClr val="000000"/>
                </a:solidFill>
                <a:latin typeface="Arial"/>
                <a:ea typeface="Arial"/>
                <a:cs typeface="Arial"/>
                <a:sym typeface="Arial"/>
              </a:rPr>
              <a:t>: The chosen asset, RELIANCE.NS, was positioned on the SML based on its beta, showing how its return relates to market risk.</a:t>
            </a:r>
            <a:endParaRPr sz="1800">
              <a:solidFill>
                <a:srgbClr val="000000"/>
              </a:solidFill>
              <a:latin typeface="Arial"/>
              <a:ea typeface="Arial"/>
              <a:cs typeface="Arial"/>
              <a:sym typeface="Arial"/>
            </a:endParaRPr>
          </a:p>
          <a:p>
            <a:pPr indent="0" lvl="0" marL="0" rtl="0" algn="l">
              <a:spcBef>
                <a:spcPts val="1200"/>
              </a:spcBef>
              <a:spcAft>
                <a:spcPts val="1200"/>
              </a:spcAft>
              <a:buNone/>
            </a:pPr>
            <a:r>
              <a:rPr b="1" lang="en" sz="1800">
                <a:solidFill>
                  <a:srgbClr val="000000"/>
                </a:solidFill>
                <a:latin typeface="Arial"/>
                <a:ea typeface="Arial"/>
                <a:cs typeface="Arial"/>
                <a:sym typeface="Arial"/>
              </a:rPr>
              <a:t>Expected vs. Actual Return</a:t>
            </a:r>
            <a:r>
              <a:rPr lang="en" sz="1800">
                <a:solidFill>
                  <a:srgbClr val="000000"/>
                </a:solidFill>
                <a:latin typeface="Arial"/>
                <a:ea typeface="Arial"/>
                <a:cs typeface="Arial"/>
                <a:sym typeface="Arial"/>
              </a:rPr>
              <a:t>: RELIANCE.NS’s position on the SML indicates it is priced appropriately for its level of risk. Assets above the SML would be considered undervalued, while those below are overvalued.</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Portfolio Performance</a:t>
            </a:r>
            <a:endParaRPr/>
          </a:p>
        </p:txBody>
      </p:sp>
      <p:sp>
        <p:nvSpPr>
          <p:cNvPr id="330" name="Google Shape;330;p4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000000"/>
                </a:solidFill>
                <a:latin typeface="Arial"/>
                <a:ea typeface="Arial"/>
                <a:cs typeface="Arial"/>
                <a:sym typeface="Arial"/>
              </a:rPr>
              <a:t>Return and Risk of the Combined Index</a:t>
            </a:r>
            <a:r>
              <a:rPr lang="en" sz="1600">
                <a:solidFill>
                  <a:srgbClr val="000000"/>
                </a:solidFill>
                <a:latin typeface="Arial"/>
                <a:ea typeface="Arial"/>
                <a:cs typeface="Arial"/>
                <a:sym typeface="Arial"/>
              </a:rPr>
              <a:t>: The combined index showed a balanced return and risk profile, making it suitable for investors seeking moderate growth with managed risk.</a:t>
            </a:r>
            <a:endParaRPr sz="1600">
              <a:solidFill>
                <a:srgbClr val="000000"/>
              </a:solidFill>
              <a:latin typeface="Arial"/>
              <a:ea typeface="Arial"/>
              <a:cs typeface="Arial"/>
              <a:sym typeface="Arial"/>
            </a:endParaRPr>
          </a:p>
          <a:p>
            <a:pPr indent="0" lvl="0" marL="0" rtl="0" algn="l">
              <a:spcBef>
                <a:spcPts val="1200"/>
              </a:spcBef>
              <a:spcAft>
                <a:spcPts val="1200"/>
              </a:spcAft>
              <a:buNone/>
            </a:pPr>
            <a:r>
              <a:rPr b="1" lang="en" sz="1600">
                <a:solidFill>
                  <a:srgbClr val="000000"/>
                </a:solidFill>
                <a:latin typeface="Arial"/>
                <a:ea typeface="Arial"/>
                <a:cs typeface="Arial"/>
                <a:sym typeface="Arial"/>
              </a:rPr>
              <a:t>Diversification Benefits</a:t>
            </a:r>
            <a:r>
              <a:rPr lang="en" sz="1600">
                <a:solidFill>
                  <a:srgbClr val="000000"/>
                </a:solidFill>
                <a:latin typeface="Arial"/>
                <a:ea typeface="Arial"/>
                <a:cs typeface="Arial"/>
                <a:sym typeface="Arial"/>
              </a:rPr>
              <a:t>: The analysis underscored the benefits of combining different assets to reduce overall portfolio risk without a significant compromise on returns.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latin typeface="Calibri"/>
                <a:ea typeface="Calibri"/>
                <a:cs typeface="Calibri"/>
                <a:sym typeface="Calibri"/>
              </a:rPr>
              <a:t>Conclusion</a:t>
            </a:r>
            <a:endParaRPr b="1"/>
          </a:p>
        </p:txBody>
      </p:sp>
      <p:sp>
        <p:nvSpPr>
          <p:cNvPr id="336" name="Google Shape;336;p46"/>
          <p:cNvSpPr txBox="1"/>
          <p:nvPr>
            <p:ph idx="1" type="body"/>
          </p:nvPr>
        </p:nvSpPr>
        <p:spPr>
          <a:xfrm>
            <a:off x="819150" y="1512275"/>
            <a:ext cx="7505700" cy="298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report successfully analyzes the portfolio consisting of 10 Indian stocks.</a:t>
            </a:r>
            <a:endParaRPr sz="1800"/>
          </a:p>
          <a:p>
            <a:pPr indent="-342900" lvl="0" marL="457200" rtl="0" algn="l">
              <a:spcBef>
                <a:spcPts val="0"/>
              </a:spcBef>
              <a:spcAft>
                <a:spcPts val="0"/>
              </a:spcAft>
              <a:buSzPts val="1800"/>
              <a:buChar char="●"/>
            </a:pPr>
            <a:r>
              <a:rPr lang="en" sz="1800"/>
              <a:t>It includes the calculation of returns, risks, correlations, and descriptive statistics.</a:t>
            </a:r>
            <a:endParaRPr sz="1800"/>
          </a:p>
          <a:p>
            <a:pPr indent="-342900" lvl="0" marL="457200" rtl="0" algn="l">
              <a:spcBef>
                <a:spcPts val="0"/>
              </a:spcBef>
              <a:spcAft>
                <a:spcPts val="0"/>
              </a:spcAft>
              <a:buSzPts val="1800"/>
              <a:buChar char="●"/>
            </a:pPr>
            <a:r>
              <a:rPr lang="en" sz="1800"/>
              <a:t>By using the Markowitz Efficient Frontier, Capital Market Line, and Security Market Line, we can determine the optimal portfolio and expected return for a selected asset.</a:t>
            </a:r>
            <a:endParaRPr sz="1800"/>
          </a:p>
          <a:p>
            <a:pPr indent="0" lvl="0" marL="457200" rtl="0" algn="l">
              <a:spcBef>
                <a:spcPts val="1200"/>
              </a:spcBef>
              <a:spcAft>
                <a:spcPts val="120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Collection and Assets</a:t>
            </a:r>
            <a:endParaRPr b="1"/>
          </a:p>
        </p:txBody>
      </p:sp>
      <p:sp>
        <p:nvSpPr>
          <p:cNvPr id="149" name="Google Shape;149;p16"/>
          <p:cNvSpPr txBox="1"/>
          <p:nvPr>
            <p:ph idx="1" type="body"/>
          </p:nvPr>
        </p:nvSpPr>
        <p:spPr>
          <a:xfrm>
            <a:off x="819150" y="1700725"/>
            <a:ext cx="7505700" cy="27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Stocks Analyzed:</a:t>
            </a:r>
            <a:r>
              <a:rPr lang="en" sz="1800">
                <a:solidFill>
                  <a:srgbClr val="000000"/>
                </a:solidFill>
                <a:latin typeface="Arial"/>
                <a:ea typeface="Arial"/>
                <a:cs typeface="Arial"/>
                <a:sym typeface="Arial"/>
              </a:rPr>
              <a:t> List of the 10 selected Indian stocks</a:t>
            </a:r>
            <a:endParaRPr sz="1800">
              <a:solidFill>
                <a:srgbClr val="000000"/>
              </a:solidFill>
              <a:latin typeface="Arial"/>
              <a:ea typeface="Arial"/>
              <a:cs typeface="Arial"/>
              <a:sym typeface="Arial"/>
            </a:endParaRPr>
          </a:p>
          <a:p>
            <a:pPr indent="0" lvl="0" marL="0" rtl="0" algn="l">
              <a:spcBef>
                <a:spcPts val="1200"/>
              </a:spcBef>
              <a:spcAft>
                <a:spcPts val="0"/>
              </a:spcAft>
              <a:buNone/>
            </a:pPr>
            <a:r>
              <a:rPr b="1" lang="en" sz="1800">
                <a:solidFill>
                  <a:srgbClr val="000000"/>
                </a:solidFill>
                <a:latin typeface="Arial"/>
                <a:ea typeface="Arial"/>
                <a:cs typeface="Arial"/>
                <a:sym typeface="Arial"/>
              </a:rPr>
              <a:t>Data Source:</a:t>
            </a:r>
            <a:r>
              <a:rPr lang="en" sz="1800">
                <a:solidFill>
                  <a:srgbClr val="000000"/>
                </a:solidFill>
                <a:latin typeface="Arial"/>
                <a:ea typeface="Arial"/>
                <a:cs typeface="Arial"/>
                <a:sym typeface="Arial"/>
              </a:rPr>
              <a:t> </a:t>
            </a:r>
            <a:r>
              <a:rPr lang="en" sz="1800">
                <a:solidFill>
                  <a:srgbClr val="188038"/>
                </a:solidFill>
                <a:latin typeface="Roboto Mono"/>
                <a:ea typeface="Roboto Mono"/>
                <a:cs typeface="Roboto Mono"/>
                <a:sym typeface="Roboto Mono"/>
              </a:rPr>
              <a:t>yahoo finance</a:t>
            </a:r>
            <a:endParaRPr sz="1800">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n" sz="1800">
                <a:solidFill>
                  <a:srgbClr val="000000"/>
                </a:solidFill>
                <a:latin typeface="Arial"/>
                <a:ea typeface="Arial"/>
                <a:cs typeface="Arial"/>
                <a:sym typeface="Arial"/>
              </a:rPr>
              <a:t>Time Frame:</a:t>
            </a:r>
            <a:r>
              <a:rPr lang="en" sz="1800">
                <a:solidFill>
                  <a:srgbClr val="000000"/>
                </a:solidFill>
                <a:latin typeface="Arial"/>
                <a:ea typeface="Arial"/>
                <a:cs typeface="Arial"/>
                <a:sym typeface="Arial"/>
              </a:rPr>
              <a:t> January 1, 2021 – January 1, 2024</a:t>
            </a:r>
            <a:endParaRPr sz="1800">
              <a:solidFill>
                <a:srgbClr val="000000"/>
              </a:solidFill>
              <a:latin typeface="Arial"/>
              <a:ea typeface="Arial"/>
              <a:cs typeface="Arial"/>
              <a:sym typeface="Arial"/>
            </a:endParaRPr>
          </a:p>
          <a:p>
            <a:pPr indent="0" lvl="0" marL="0" rtl="0" algn="l">
              <a:spcBef>
                <a:spcPts val="1200"/>
              </a:spcBef>
              <a:spcAft>
                <a:spcPts val="0"/>
              </a:spcAft>
              <a:buNone/>
            </a:pPr>
            <a:r>
              <a:rPr b="1" lang="en" sz="1800">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Using historical data to compute stock metrics and optimize the portfolio. Adjusted closing price data for the past three years (from January 1, 2021, to January 1, 2024) is downloaded using the yfinance library.</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819150" y="584600"/>
            <a:ext cx="7505700" cy="9546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
              <a:t>Technology</a:t>
            </a:r>
            <a:endParaRPr b="1"/>
          </a:p>
        </p:txBody>
      </p:sp>
      <p:sp>
        <p:nvSpPr>
          <p:cNvPr id="155" name="Google Shape;155;p17"/>
          <p:cNvSpPr txBox="1"/>
          <p:nvPr>
            <p:ph idx="1" type="body"/>
          </p:nvPr>
        </p:nvSpPr>
        <p:spPr>
          <a:xfrm>
            <a:off x="819150" y="1494125"/>
            <a:ext cx="7505700" cy="2933700"/>
          </a:xfrm>
          <a:prstGeom prst="rect">
            <a:avLst/>
          </a:prstGeom>
        </p:spPr>
        <p:txBody>
          <a:bodyPr anchorCtr="0" anchor="t" bIns="91425" lIns="91425" spcFirstLastPara="1" rIns="91425" wrap="square" tIns="91425">
            <a:noAutofit/>
          </a:bodyPr>
          <a:lstStyle/>
          <a:p>
            <a:pPr indent="-343376" lvl="0" marL="457200" rtl="0" algn="l">
              <a:lnSpc>
                <a:spcPct val="95000"/>
              </a:lnSpc>
              <a:spcBef>
                <a:spcPts val="0"/>
              </a:spcBef>
              <a:spcAft>
                <a:spcPts val="0"/>
              </a:spcAft>
              <a:buSzPts val="1808"/>
              <a:buChar char="●"/>
            </a:pPr>
            <a:r>
              <a:rPr lang="en" sz="1807"/>
              <a:t>Python</a:t>
            </a:r>
            <a:endParaRPr sz="1807"/>
          </a:p>
          <a:p>
            <a:pPr indent="-343376" lvl="0" marL="457200" rtl="0" algn="l">
              <a:lnSpc>
                <a:spcPct val="95000"/>
              </a:lnSpc>
              <a:spcBef>
                <a:spcPts val="0"/>
              </a:spcBef>
              <a:spcAft>
                <a:spcPts val="0"/>
              </a:spcAft>
              <a:buSzPts val="1808"/>
              <a:buChar char="●"/>
            </a:pPr>
            <a:r>
              <a:rPr lang="en" sz="1807"/>
              <a:t>The following libraries are imported to perform data analysis and visualization:</a:t>
            </a:r>
            <a:endParaRPr sz="1807"/>
          </a:p>
          <a:p>
            <a:pPr indent="-343376" lvl="1" marL="914400" rtl="0" algn="l">
              <a:lnSpc>
                <a:spcPct val="95000"/>
              </a:lnSpc>
              <a:spcBef>
                <a:spcPts val="0"/>
              </a:spcBef>
              <a:spcAft>
                <a:spcPts val="0"/>
              </a:spcAft>
              <a:buSzPts val="1808"/>
              <a:buChar char="○"/>
            </a:pPr>
            <a:r>
              <a:rPr lang="en" sz="1807"/>
              <a:t>yfinance: To download financial data for the selected assets.</a:t>
            </a:r>
            <a:endParaRPr sz="1807"/>
          </a:p>
          <a:p>
            <a:pPr indent="-343376" lvl="1" marL="914400" rtl="0" algn="l">
              <a:lnSpc>
                <a:spcPct val="95000"/>
              </a:lnSpc>
              <a:spcBef>
                <a:spcPts val="0"/>
              </a:spcBef>
              <a:spcAft>
                <a:spcPts val="0"/>
              </a:spcAft>
              <a:buSzPts val="1808"/>
              <a:buChar char="○"/>
            </a:pPr>
            <a:r>
              <a:rPr lang="en" sz="1807"/>
              <a:t>pandas: To handle and manipulate the data.</a:t>
            </a:r>
            <a:endParaRPr sz="1807"/>
          </a:p>
          <a:p>
            <a:pPr indent="-343376" lvl="1" marL="914400" rtl="0" algn="l">
              <a:lnSpc>
                <a:spcPct val="95000"/>
              </a:lnSpc>
              <a:spcBef>
                <a:spcPts val="0"/>
              </a:spcBef>
              <a:spcAft>
                <a:spcPts val="0"/>
              </a:spcAft>
              <a:buSzPts val="1808"/>
              <a:buChar char="○"/>
            </a:pPr>
            <a:r>
              <a:rPr lang="en" sz="1807"/>
              <a:t>numpy: To perform numerical calculations.</a:t>
            </a:r>
            <a:endParaRPr sz="1807"/>
          </a:p>
          <a:p>
            <a:pPr indent="-343376" lvl="1" marL="914400" rtl="0" algn="l">
              <a:lnSpc>
                <a:spcPct val="95000"/>
              </a:lnSpc>
              <a:spcBef>
                <a:spcPts val="0"/>
              </a:spcBef>
              <a:spcAft>
                <a:spcPts val="0"/>
              </a:spcAft>
              <a:buSzPts val="1808"/>
              <a:buChar char="○"/>
            </a:pPr>
            <a:r>
              <a:rPr lang="en" sz="1807"/>
              <a:t>matplotlib and seaborn: For creating visualizations.</a:t>
            </a:r>
            <a:endParaRPr sz="1807"/>
          </a:p>
          <a:p>
            <a:pPr indent="-343376" lvl="1" marL="914400" rtl="0" algn="l">
              <a:lnSpc>
                <a:spcPct val="95000"/>
              </a:lnSpc>
              <a:spcBef>
                <a:spcPts val="0"/>
              </a:spcBef>
              <a:spcAft>
                <a:spcPts val="0"/>
              </a:spcAft>
              <a:buSzPts val="1808"/>
              <a:buChar char="○"/>
            </a:pPr>
            <a:r>
              <a:rPr lang="en" sz="1807"/>
              <a:t>scipy: Used for optimization tasks (although not explicitly used in this report).</a:t>
            </a:r>
            <a:endParaRPr sz="1807"/>
          </a:p>
          <a:p>
            <a:pPr indent="0" lvl="0" marL="0" rtl="0" algn="l">
              <a:lnSpc>
                <a:spcPct val="95000"/>
              </a:lnSpc>
              <a:spcBef>
                <a:spcPts val="1200"/>
              </a:spcBef>
              <a:spcAft>
                <a:spcPts val="1200"/>
              </a:spcAft>
              <a:buSzPts val="852"/>
              <a:buNone/>
            </a:pPr>
            <a:r>
              <a:t/>
            </a:r>
            <a:endParaRPr sz="1507"/>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a:latin typeface="Calibri"/>
                <a:ea typeface="Calibri"/>
                <a:cs typeface="Calibri"/>
                <a:sym typeface="Calibri"/>
              </a:rPr>
              <a:t>Calculating Daily Returns</a:t>
            </a:r>
            <a:endParaRPr b="1"/>
          </a:p>
        </p:txBody>
      </p:sp>
      <p:sp>
        <p:nvSpPr>
          <p:cNvPr id="161" name="Google Shape;161;p18"/>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000000"/>
                </a:solidFill>
                <a:latin typeface="Arial"/>
                <a:ea typeface="Arial"/>
                <a:cs typeface="Arial"/>
                <a:sym typeface="Arial"/>
              </a:rPr>
              <a:t>Methodology:</a:t>
            </a:r>
            <a:endParaRPr b="1" sz="1800">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Char char="●"/>
            </a:pPr>
            <a:r>
              <a:rPr lang="en" sz="1800">
                <a:solidFill>
                  <a:srgbClr val="000000"/>
                </a:solidFill>
                <a:latin typeface="Arial"/>
                <a:ea typeface="Arial"/>
                <a:cs typeface="Arial"/>
                <a:sym typeface="Arial"/>
              </a:rPr>
              <a:t>Calculated using </a:t>
            </a:r>
            <a:r>
              <a:rPr lang="en" sz="1800">
                <a:solidFill>
                  <a:srgbClr val="188038"/>
                </a:solidFill>
                <a:latin typeface="Roboto Mono"/>
                <a:ea typeface="Roboto Mono"/>
                <a:cs typeface="Roboto Mono"/>
                <a:sym typeface="Roboto Mono"/>
              </a:rPr>
              <a:t>pct_change()</a:t>
            </a:r>
            <a:r>
              <a:rPr lang="en" sz="1800">
                <a:solidFill>
                  <a:srgbClr val="000000"/>
                </a:solidFill>
                <a:latin typeface="Arial"/>
                <a:ea typeface="Arial"/>
                <a:cs typeface="Arial"/>
                <a:sym typeface="Arial"/>
              </a:rPr>
              <a:t> on adjusted closing prices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Removed missing values with </a:t>
            </a:r>
            <a:r>
              <a:rPr lang="en" sz="1800">
                <a:solidFill>
                  <a:srgbClr val="188038"/>
                </a:solidFill>
                <a:latin typeface="Roboto Mono"/>
                <a:ea typeface="Roboto Mono"/>
                <a:cs typeface="Roboto Mono"/>
                <a:sym typeface="Roboto Mono"/>
              </a:rPr>
              <a:t>dropna()</a:t>
            </a:r>
            <a:endParaRPr sz="1800">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n" sz="1800">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To establish a basis for risk-return calculations and further analysis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845600"/>
            <a:ext cx="7505700" cy="125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a:latin typeface="Calibri"/>
                <a:ea typeface="Calibri"/>
                <a:cs typeface="Calibri"/>
                <a:sym typeface="Calibri"/>
              </a:rPr>
              <a:t>Plotting Asset Data (Time Series and Histogram)</a:t>
            </a:r>
            <a:endParaRPr b="1"/>
          </a:p>
        </p:txBody>
      </p:sp>
      <p:sp>
        <p:nvSpPr>
          <p:cNvPr id="167" name="Google Shape;167;p19"/>
          <p:cNvSpPr txBox="1"/>
          <p:nvPr>
            <p:ph idx="1" type="body"/>
          </p:nvPr>
        </p:nvSpPr>
        <p:spPr>
          <a:xfrm>
            <a:off x="819150" y="2295525"/>
            <a:ext cx="7505700" cy="161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define a function that plots the time series of asset prices and the histogram of daily returns for each asset. The time series shows how the price evolves over time, while the histogram helps visualize the distribution of daily returns.</a:t>
            </a:r>
            <a:endParaRPr sz="1800"/>
          </a:p>
          <a:p>
            <a:pPr indent="0" lvl="0" marL="0" rtl="0" algn="l">
              <a:spcBef>
                <a:spcPts val="1200"/>
              </a:spcBef>
              <a:spcAft>
                <a:spcPts val="120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0"/>
          <p:cNvPicPr preferRelativeResize="0"/>
          <p:nvPr/>
        </p:nvPicPr>
        <p:blipFill>
          <a:blip r:embed="rId3">
            <a:alphaModFix/>
          </a:blip>
          <a:stretch>
            <a:fillRect/>
          </a:stretch>
        </p:blipFill>
        <p:spPr>
          <a:xfrm>
            <a:off x="360250" y="911349"/>
            <a:ext cx="8423499" cy="300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80" name="Google Shape;180;p21"/>
          <p:cNvPicPr preferRelativeResize="0"/>
          <p:nvPr/>
        </p:nvPicPr>
        <p:blipFill>
          <a:blip r:embed="rId3">
            <a:alphaModFix/>
          </a:blip>
          <a:stretch>
            <a:fillRect/>
          </a:stretch>
        </p:blipFill>
        <p:spPr>
          <a:xfrm>
            <a:off x="295775" y="630300"/>
            <a:ext cx="8481876" cy="3919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